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FF"/>
    <a:srgbClr val="FFFF00"/>
    <a:srgbClr val="009900"/>
    <a:srgbClr val="99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37" autoAdjust="0"/>
  </p:normalViewPr>
  <p:slideViewPr>
    <p:cSldViewPr>
      <p:cViewPr varScale="1">
        <p:scale>
          <a:sx n="80" d="100"/>
          <a:sy n="80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7871AF-D290-47E3-B35D-EC43E8312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8FC176-694D-41E9-9845-03CB1F3691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EF181-D8D5-4D3A-AADE-0FA9DD852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1095CA-3ACC-43FE-A1EA-B35673A2BC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D82A4-EAF9-4B43-9E0C-A73E1EC147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1B1EB-B940-42FD-912F-F14E860B81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A3C42-A2A4-4481-8555-D568D30713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7AA82-B363-449A-8EDA-62638264C4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20692-7F44-442C-A070-C782084F11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3B05F-19AE-4083-B417-3E8594B475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C4CB1-5114-418C-A074-FAB4309FBB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F982F-93E1-4FC0-BAD0-ABE05366F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fld id="{DA6F5626-A5BE-4029-8CB7-FC23AABE2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 descr="Bouque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7244" name="Rectangle 76"/>
          <p:cNvSpPr>
            <a:spLocks noChangeArrowheads="1"/>
          </p:cNvSpPr>
          <p:nvPr/>
        </p:nvSpPr>
        <p:spPr bwMode="auto">
          <a:xfrm>
            <a:off x="0" y="1981200"/>
            <a:ext cx="9144000" cy="4191000"/>
          </a:xfrm>
          <a:prstGeom prst="rect">
            <a:avLst/>
          </a:prstGeom>
          <a:solidFill>
            <a:srgbClr val="33CCFF"/>
          </a:solidFill>
          <a:ln w="9525">
            <a:solidFill>
              <a:srgbClr val="33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7278" name="Line 110"/>
          <p:cNvSpPr>
            <a:spLocks noChangeShapeType="1"/>
          </p:cNvSpPr>
          <p:nvPr/>
        </p:nvSpPr>
        <p:spPr bwMode="auto">
          <a:xfrm>
            <a:off x="228600" y="2362200"/>
            <a:ext cx="0" cy="3657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9" name="Line 111"/>
          <p:cNvSpPr>
            <a:spLocks noChangeShapeType="1"/>
          </p:cNvSpPr>
          <p:nvPr/>
        </p:nvSpPr>
        <p:spPr bwMode="auto">
          <a:xfrm>
            <a:off x="228600" y="6019800"/>
            <a:ext cx="8458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80" name="Text Box 112"/>
          <p:cNvSpPr txBox="1">
            <a:spLocks noChangeArrowheads="1"/>
          </p:cNvSpPr>
          <p:nvPr/>
        </p:nvSpPr>
        <p:spPr bwMode="auto">
          <a:xfrm>
            <a:off x="1219200" y="2422525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chemeClr val="accent2"/>
                </a:solidFill>
                <a:latin typeface="Arial" charset="0"/>
              </a:rPr>
              <a:t>37648 : 4 = ?</a:t>
            </a:r>
          </a:p>
        </p:txBody>
      </p:sp>
      <p:sp>
        <p:nvSpPr>
          <p:cNvPr id="7281" name="Text Box 113"/>
          <p:cNvSpPr txBox="1">
            <a:spLocks noChangeArrowheads="1"/>
          </p:cNvSpPr>
          <p:nvPr/>
        </p:nvSpPr>
        <p:spPr bwMode="auto">
          <a:xfrm>
            <a:off x="1371600" y="303212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37648</a:t>
            </a:r>
          </a:p>
        </p:txBody>
      </p:sp>
      <p:sp>
        <p:nvSpPr>
          <p:cNvPr id="2056" name="Text Box 114"/>
          <p:cNvSpPr txBox="1">
            <a:spLocks noChangeArrowheads="1"/>
          </p:cNvSpPr>
          <p:nvPr/>
        </p:nvSpPr>
        <p:spPr bwMode="auto">
          <a:xfrm>
            <a:off x="7315200" y="318452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u="none">
              <a:latin typeface="Arial" charset="0"/>
            </a:endParaRPr>
          </a:p>
        </p:txBody>
      </p:sp>
      <p:sp>
        <p:nvSpPr>
          <p:cNvPr id="2057" name="Text Box 115"/>
          <p:cNvSpPr txBox="1">
            <a:spLocks noChangeArrowheads="1"/>
          </p:cNvSpPr>
          <p:nvPr/>
        </p:nvSpPr>
        <p:spPr bwMode="auto">
          <a:xfrm>
            <a:off x="5791200" y="326072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u="none">
              <a:latin typeface="Arial" charset="0"/>
            </a:endParaRPr>
          </a:p>
        </p:txBody>
      </p:sp>
      <p:sp>
        <p:nvSpPr>
          <p:cNvPr id="7284" name="Text Box 116"/>
          <p:cNvSpPr txBox="1">
            <a:spLocks noChangeArrowheads="1"/>
          </p:cNvSpPr>
          <p:nvPr/>
        </p:nvSpPr>
        <p:spPr bwMode="auto">
          <a:xfrm>
            <a:off x="2438400" y="3032125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4</a:t>
            </a:r>
          </a:p>
        </p:txBody>
      </p:sp>
      <p:grpSp>
        <p:nvGrpSpPr>
          <p:cNvPr id="2" name="Group 117"/>
          <p:cNvGrpSpPr>
            <a:grpSpLocks/>
          </p:cNvGrpSpPr>
          <p:nvPr/>
        </p:nvGrpSpPr>
        <p:grpSpPr bwMode="auto">
          <a:xfrm>
            <a:off x="2438400" y="3108325"/>
            <a:ext cx="685800" cy="685800"/>
            <a:chOff x="1872" y="912"/>
            <a:chExt cx="432" cy="432"/>
          </a:xfrm>
        </p:grpSpPr>
        <p:sp>
          <p:nvSpPr>
            <p:cNvPr id="2085" name="Line 118"/>
            <p:cNvSpPr>
              <a:spLocks noChangeShapeType="1"/>
            </p:cNvSpPr>
            <p:nvPr/>
          </p:nvSpPr>
          <p:spPr bwMode="auto">
            <a:xfrm>
              <a:off x="1872" y="912"/>
              <a:ext cx="0" cy="43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Line 119"/>
            <p:cNvSpPr>
              <a:spLocks noChangeShapeType="1"/>
            </p:cNvSpPr>
            <p:nvPr/>
          </p:nvSpPr>
          <p:spPr bwMode="auto">
            <a:xfrm>
              <a:off x="1872" y="1104"/>
              <a:ext cx="432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88" name="Text Box 120"/>
          <p:cNvSpPr txBox="1">
            <a:spLocks noChangeArrowheads="1"/>
          </p:cNvSpPr>
          <p:nvPr/>
        </p:nvSpPr>
        <p:spPr bwMode="auto">
          <a:xfrm>
            <a:off x="2286000" y="34131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</a:t>
            </a: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9</a:t>
            </a:r>
          </a:p>
        </p:txBody>
      </p:sp>
      <p:sp>
        <p:nvSpPr>
          <p:cNvPr id="7289" name="Text Box 121"/>
          <p:cNvSpPr txBox="1">
            <a:spLocks noChangeArrowheads="1"/>
          </p:cNvSpPr>
          <p:nvPr/>
        </p:nvSpPr>
        <p:spPr bwMode="auto">
          <a:xfrm>
            <a:off x="1371600" y="34131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1</a:t>
            </a:r>
          </a:p>
        </p:txBody>
      </p:sp>
      <p:sp>
        <p:nvSpPr>
          <p:cNvPr id="7290" name="Text Box 122"/>
          <p:cNvSpPr txBox="1">
            <a:spLocks noChangeArrowheads="1"/>
          </p:cNvSpPr>
          <p:nvPr/>
        </p:nvSpPr>
        <p:spPr bwMode="auto">
          <a:xfrm>
            <a:off x="1524000" y="34131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6</a:t>
            </a:r>
          </a:p>
        </p:txBody>
      </p:sp>
      <p:sp>
        <p:nvSpPr>
          <p:cNvPr id="7291" name="Text Box 123"/>
          <p:cNvSpPr txBox="1">
            <a:spLocks noChangeArrowheads="1"/>
          </p:cNvSpPr>
          <p:nvPr/>
        </p:nvSpPr>
        <p:spPr bwMode="auto">
          <a:xfrm>
            <a:off x="2514600" y="34131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</a:t>
            </a: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7292" name="Text Box 124"/>
          <p:cNvSpPr txBox="1">
            <a:spLocks noChangeArrowheads="1"/>
          </p:cNvSpPr>
          <p:nvPr/>
        </p:nvSpPr>
        <p:spPr bwMode="auto">
          <a:xfrm>
            <a:off x="1524000" y="37179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0</a:t>
            </a:r>
          </a:p>
        </p:txBody>
      </p:sp>
      <p:sp>
        <p:nvSpPr>
          <p:cNvPr id="7293" name="Text Box 125"/>
          <p:cNvSpPr txBox="1">
            <a:spLocks noChangeArrowheads="1"/>
          </p:cNvSpPr>
          <p:nvPr/>
        </p:nvSpPr>
        <p:spPr bwMode="auto">
          <a:xfrm>
            <a:off x="1676400" y="37179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4</a:t>
            </a:r>
          </a:p>
        </p:txBody>
      </p:sp>
      <p:sp>
        <p:nvSpPr>
          <p:cNvPr id="7294" name="Text Box 126"/>
          <p:cNvSpPr txBox="1">
            <a:spLocks noChangeArrowheads="1"/>
          </p:cNvSpPr>
          <p:nvPr/>
        </p:nvSpPr>
        <p:spPr bwMode="auto">
          <a:xfrm>
            <a:off x="2743200" y="34131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  1</a:t>
            </a:r>
          </a:p>
        </p:txBody>
      </p:sp>
      <p:sp>
        <p:nvSpPr>
          <p:cNvPr id="7295" name="Text Box 127"/>
          <p:cNvSpPr txBox="1">
            <a:spLocks noChangeArrowheads="1"/>
          </p:cNvSpPr>
          <p:nvPr/>
        </p:nvSpPr>
        <p:spPr bwMode="auto">
          <a:xfrm>
            <a:off x="1676400" y="40227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0</a:t>
            </a:r>
          </a:p>
        </p:txBody>
      </p:sp>
      <p:sp>
        <p:nvSpPr>
          <p:cNvPr id="7296" name="Text Box 128"/>
          <p:cNvSpPr txBox="1">
            <a:spLocks noChangeArrowheads="1"/>
          </p:cNvSpPr>
          <p:nvPr/>
        </p:nvSpPr>
        <p:spPr bwMode="auto">
          <a:xfrm>
            <a:off x="1828800" y="43275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8</a:t>
            </a:r>
          </a:p>
        </p:txBody>
      </p:sp>
      <p:sp>
        <p:nvSpPr>
          <p:cNvPr id="7297" name="Text Box 129"/>
          <p:cNvSpPr txBox="1">
            <a:spLocks noChangeArrowheads="1"/>
          </p:cNvSpPr>
          <p:nvPr/>
        </p:nvSpPr>
        <p:spPr bwMode="auto">
          <a:xfrm>
            <a:off x="2971800" y="34131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</a:t>
            </a: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7298" name="Text Box 130"/>
          <p:cNvSpPr txBox="1">
            <a:spLocks noChangeArrowheads="1"/>
          </p:cNvSpPr>
          <p:nvPr/>
        </p:nvSpPr>
        <p:spPr bwMode="auto">
          <a:xfrm>
            <a:off x="1828800" y="4632325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0</a:t>
            </a:r>
          </a:p>
        </p:txBody>
      </p:sp>
      <p:sp>
        <p:nvSpPr>
          <p:cNvPr id="2071" name="Text Box 131"/>
          <p:cNvSpPr txBox="1">
            <a:spLocks noChangeArrowheads="1"/>
          </p:cNvSpPr>
          <p:nvPr/>
        </p:nvSpPr>
        <p:spPr bwMode="auto">
          <a:xfrm>
            <a:off x="4267200" y="2651125"/>
            <a:ext cx="464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u="none">
              <a:latin typeface="Arial" charset="0"/>
            </a:endParaRPr>
          </a:p>
        </p:txBody>
      </p:sp>
      <p:sp>
        <p:nvSpPr>
          <p:cNvPr id="7300" name="Text Box 132"/>
          <p:cNvSpPr txBox="1">
            <a:spLocks noChangeArrowheads="1"/>
          </p:cNvSpPr>
          <p:nvPr/>
        </p:nvSpPr>
        <p:spPr bwMode="auto">
          <a:xfrm>
            <a:off x="4038600" y="294005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+ 37 chia 4 được 9, viết 9.                                   </a:t>
            </a:r>
          </a:p>
        </p:txBody>
      </p:sp>
      <p:sp>
        <p:nvSpPr>
          <p:cNvPr id="7301" name="Text Box 133"/>
          <p:cNvSpPr txBox="1">
            <a:spLocks noChangeArrowheads="1"/>
          </p:cNvSpPr>
          <p:nvPr/>
        </p:nvSpPr>
        <p:spPr bwMode="auto">
          <a:xfrm>
            <a:off x="3962400" y="3702050"/>
            <a:ext cx="510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0000FF"/>
                </a:solidFill>
                <a:latin typeface="Arial" charset="0"/>
              </a:rPr>
              <a:t>+ Hạ 6, được 16, 16 chia 4 được 4, viết 4. </a:t>
            </a:r>
          </a:p>
        </p:txBody>
      </p:sp>
      <p:sp>
        <p:nvSpPr>
          <p:cNvPr id="7302" name="Text Box 134"/>
          <p:cNvSpPr txBox="1">
            <a:spLocks noChangeArrowheads="1"/>
          </p:cNvSpPr>
          <p:nvPr/>
        </p:nvSpPr>
        <p:spPr bwMode="auto">
          <a:xfrm>
            <a:off x="4114800" y="499745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006600"/>
                </a:solidFill>
                <a:latin typeface="Arial" charset="0"/>
              </a:rPr>
              <a:t>+ Hạ 8, 8 chia 4 được 2, viết 2.             </a:t>
            </a:r>
          </a:p>
        </p:txBody>
      </p:sp>
      <p:sp>
        <p:nvSpPr>
          <p:cNvPr id="7303" name="Text Box 135"/>
          <p:cNvSpPr txBox="1">
            <a:spLocks noChangeArrowheads="1"/>
          </p:cNvSpPr>
          <p:nvPr/>
        </p:nvSpPr>
        <p:spPr bwMode="auto">
          <a:xfrm>
            <a:off x="3962400" y="4327525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66"/>
                </a:solidFill>
                <a:latin typeface="Arial" charset="0"/>
              </a:rPr>
              <a:t>+ Hạ 4; 4 chia 4 được 1; viết 1.           </a:t>
            </a:r>
          </a:p>
        </p:txBody>
      </p:sp>
      <p:sp>
        <p:nvSpPr>
          <p:cNvPr id="7304" name="Text Box 136"/>
          <p:cNvSpPr txBox="1">
            <a:spLocks noChangeArrowheads="1"/>
          </p:cNvSpPr>
          <p:nvPr/>
        </p:nvSpPr>
        <p:spPr bwMode="auto">
          <a:xfrm>
            <a:off x="1219200" y="5394325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66"/>
                </a:solidFill>
                <a:latin typeface="Arial" charset="0"/>
              </a:rPr>
              <a:t>37648 : 4 = </a:t>
            </a:r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1219200" y="30321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  37</a:t>
            </a:r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4267200" y="332105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9 nhân 4 bằng 36; 37 trừ 36 bằng 1.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4191000" y="4022725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0000FF"/>
                </a:solidFill>
                <a:latin typeface="Arial" charset="0"/>
              </a:rPr>
              <a:t>4 nhân 4 bằng 16; 16 trừ 16 bằng 0.</a:t>
            </a: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4191000" y="4632325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66"/>
                </a:solidFill>
                <a:latin typeface="Arial" charset="0"/>
              </a:rPr>
              <a:t>1 nhân 4 bằng 4; 4 trừ 4 bằng 0.</a:t>
            </a: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4343400" y="5470525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006600"/>
                </a:solidFill>
                <a:latin typeface="Arial" charset="0"/>
              </a:rPr>
              <a:t>2 nhân 4 bằng 8; 8 trừ 8 bằng 0.</a:t>
            </a: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2667000" y="53340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66"/>
                </a:solidFill>
                <a:latin typeface="Arial" charset="0"/>
              </a:rPr>
              <a:t>9412</a:t>
            </a: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2667000" y="5257800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1752600" y="10668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solidFill>
                  <a:srgbClr val="0000FF"/>
                </a:solidFill>
                <a:latin typeface="Arial" charset="0"/>
              </a:rPr>
              <a:t>Chia số có năm chữ số cho số có một chữ số.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amond(in)">
                                      <p:cBhvr>
                                        <p:cTn id="117" dur="2000"/>
                                        <p:tgtEl>
                                          <p:spTgt spid="7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4" grpId="0" animBg="1"/>
      <p:bldP spid="7278" grpId="0" animBg="1"/>
      <p:bldP spid="7279" grpId="0" animBg="1"/>
      <p:bldP spid="7280" grpId="0"/>
      <p:bldP spid="7281" grpId="0"/>
      <p:bldP spid="7284" grpId="0"/>
      <p:bldP spid="7288" grpId="0"/>
      <p:bldP spid="7289" grpId="0"/>
      <p:bldP spid="7290" grpId="0"/>
      <p:bldP spid="7291" grpId="0"/>
      <p:bldP spid="7292" grpId="0"/>
      <p:bldP spid="7293" grpId="0"/>
      <p:bldP spid="7294" grpId="0"/>
      <p:bldP spid="7295" grpId="0"/>
      <p:bldP spid="7296" grpId="0"/>
      <p:bldP spid="7297" grpId="0"/>
      <p:bldP spid="7298" grpId="0"/>
      <p:bldP spid="7300" grpId="0"/>
      <p:bldP spid="7301" grpId="0"/>
      <p:bldP spid="7302" grpId="0"/>
      <p:bldP spid="7303" grpId="0"/>
      <p:bldP spid="7304" grpId="0"/>
      <p:bldP spid="7305" grpId="0"/>
      <p:bldP spid="7306" grpId="0"/>
      <p:bldP spid="7307" grpId="0"/>
      <p:bldP spid="7308" grpId="0"/>
      <p:bldP spid="7309" grpId="0"/>
      <p:bldP spid="7310" grpId="0"/>
      <p:bldP spid="7311" grpId="0"/>
      <p:bldP spid="7311" grpId="1"/>
      <p:bldP spid="73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 descr="Bouque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90600" y="16764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1. Tính: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362200" y="2667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4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95400" y="2743200"/>
            <a:ext cx="1524000" cy="762000"/>
            <a:chOff x="1152" y="2976"/>
            <a:chExt cx="960" cy="432"/>
          </a:xfrm>
        </p:grpSpPr>
        <p:sp>
          <p:nvSpPr>
            <p:cNvPr id="3105" name="Text Box 10"/>
            <p:cNvSpPr txBox="1">
              <a:spLocks noChangeArrowheads="1"/>
            </p:cNvSpPr>
            <p:nvPr/>
          </p:nvSpPr>
          <p:spPr bwMode="auto">
            <a:xfrm>
              <a:off x="1152" y="2976"/>
              <a:ext cx="62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none">
                  <a:latin typeface="Arial" charset="0"/>
                </a:rPr>
                <a:t>84848</a:t>
              </a:r>
            </a:p>
          </p:txBody>
        </p:sp>
        <p:sp>
          <p:nvSpPr>
            <p:cNvPr id="3106" name="Line 11"/>
            <p:cNvSpPr>
              <a:spLocks noChangeShapeType="1"/>
            </p:cNvSpPr>
            <p:nvPr/>
          </p:nvSpPr>
          <p:spPr bwMode="auto">
            <a:xfrm>
              <a:off x="1728" y="2976"/>
              <a:ext cx="0" cy="432"/>
            </a:xfrm>
            <a:prstGeom prst="line">
              <a:avLst/>
            </a:prstGeom>
            <a:noFill/>
            <a:ln w="5715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Line 12"/>
            <p:cNvSpPr>
              <a:spLocks noChangeShapeType="1"/>
            </p:cNvSpPr>
            <p:nvPr/>
          </p:nvSpPr>
          <p:spPr bwMode="auto">
            <a:xfrm>
              <a:off x="1728" y="3216"/>
              <a:ext cx="384" cy="0"/>
            </a:xfrm>
            <a:prstGeom prst="line">
              <a:avLst/>
            </a:prstGeom>
            <a:noFill/>
            <a:ln w="5715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657600" y="2667000"/>
            <a:ext cx="1524000" cy="685800"/>
            <a:chOff x="1152" y="2976"/>
            <a:chExt cx="960" cy="432"/>
          </a:xfrm>
        </p:grpSpPr>
        <p:sp>
          <p:nvSpPr>
            <p:cNvPr id="3102" name="Text Box 14"/>
            <p:cNvSpPr txBox="1">
              <a:spLocks noChangeArrowheads="1"/>
            </p:cNvSpPr>
            <p:nvPr/>
          </p:nvSpPr>
          <p:spPr bwMode="auto">
            <a:xfrm>
              <a:off x="1152" y="2976"/>
              <a:ext cx="624" cy="25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none">
                  <a:latin typeface="Arial" charset="0"/>
                </a:rPr>
                <a:t>24693</a:t>
              </a:r>
            </a:p>
          </p:txBody>
        </p:sp>
        <p:sp>
          <p:nvSpPr>
            <p:cNvPr id="3103" name="Line 15"/>
            <p:cNvSpPr>
              <a:spLocks noChangeShapeType="1"/>
            </p:cNvSpPr>
            <p:nvPr/>
          </p:nvSpPr>
          <p:spPr bwMode="auto">
            <a:xfrm>
              <a:off x="1728" y="2976"/>
              <a:ext cx="0" cy="432"/>
            </a:xfrm>
            <a:prstGeom prst="line">
              <a:avLst/>
            </a:prstGeom>
            <a:noFill/>
            <a:ln w="5715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Line 16"/>
            <p:cNvSpPr>
              <a:spLocks noChangeShapeType="1"/>
            </p:cNvSpPr>
            <p:nvPr/>
          </p:nvSpPr>
          <p:spPr bwMode="auto">
            <a:xfrm>
              <a:off x="1728" y="3216"/>
              <a:ext cx="384" cy="0"/>
            </a:xfrm>
            <a:prstGeom prst="line">
              <a:avLst/>
            </a:prstGeom>
            <a:noFill/>
            <a:ln w="5715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867400" y="2667000"/>
            <a:ext cx="1524000" cy="685800"/>
            <a:chOff x="1152" y="2976"/>
            <a:chExt cx="960" cy="432"/>
          </a:xfrm>
        </p:grpSpPr>
        <p:sp>
          <p:nvSpPr>
            <p:cNvPr id="3099" name="Text Box 18"/>
            <p:cNvSpPr txBox="1">
              <a:spLocks noChangeArrowheads="1"/>
            </p:cNvSpPr>
            <p:nvPr/>
          </p:nvSpPr>
          <p:spPr bwMode="auto">
            <a:xfrm>
              <a:off x="1152" y="2976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u="none">
                  <a:latin typeface="Arial" charset="0"/>
                </a:rPr>
                <a:t>23436</a:t>
              </a:r>
            </a:p>
          </p:txBody>
        </p:sp>
        <p:sp>
          <p:nvSpPr>
            <p:cNvPr id="3100" name="Line 19"/>
            <p:cNvSpPr>
              <a:spLocks noChangeShapeType="1"/>
            </p:cNvSpPr>
            <p:nvPr/>
          </p:nvSpPr>
          <p:spPr bwMode="auto">
            <a:xfrm>
              <a:off x="1728" y="2976"/>
              <a:ext cx="0" cy="432"/>
            </a:xfrm>
            <a:prstGeom prst="line">
              <a:avLst/>
            </a:prstGeom>
            <a:noFill/>
            <a:ln w="5715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20"/>
            <p:cNvSpPr>
              <a:spLocks noChangeShapeType="1"/>
            </p:cNvSpPr>
            <p:nvPr/>
          </p:nvSpPr>
          <p:spPr bwMode="auto">
            <a:xfrm>
              <a:off x="1728" y="3216"/>
              <a:ext cx="384" cy="0"/>
            </a:xfrm>
            <a:prstGeom prst="line">
              <a:avLst/>
            </a:prstGeom>
            <a:noFill/>
            <a:ln w="5715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724400" y="2667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3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934200" y="26670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latin typeface="Arial" charset="0"/>
              </a:rPr>
              <a:t>3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209800" y="318452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21212 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371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08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1524000" y="3657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04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676400" y="39465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08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828800" y="42513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019800" y="2971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24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6172200" y="3276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03</a:t>
            </a: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324600" y="35655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06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6477000" y="38703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3810000" y="2971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06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3962400" y="3276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09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4114800" y="35655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03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4267200" y="387032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4572000" y="3048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8231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6781800" y="30480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7812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752600" y="1066800"/>
            <a:ext cx="609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none">
                <a:solidFill>
                  <a:srgbClr val="0000FF"/>
                </a:solidFill>
                <a:latin typeface="Arial" charset="0"/>
              </a:rPr>
              <a:t>Chia số có năm chữ số cho số có một chữ số.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295400" y="3048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none">
                <a:solidFill>
                  <a:srgbClr val="0000FF"/>
                </a:solidFill>
                <a:latin typeface="Arial" charset="0"/>
              </a:rPr>
              <a:t>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13" grpId="0"/>
      <p:bldP spid="8214" grpId="0"/>
      <p:bldP spid="8223" grpId="0"/>
      <p:bldP spid="8227" grpId="0"/>
      <p:bldP spid="8230" grpId="0"/>
      <p:bldP spid="82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 descr="Bouque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752600" y="10668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solidFill>
                  <a:srgbClr val="0000FF"/>
                </a:solidFill>
                <a:latin typeface="Arial" charset="0"/>
              </a:rPr>
              <a:t>Chia số có năm chữ số cho số có một chữ số.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066800" y="1736725"/>
            <a:ext cx="7543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2. Một cửa hàng có 36 550kg xi măng, đã bán      số xi măng đó.</a:t>
            </a:r>
          </a:p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 Hỏi cửa hàng còn lại bao nhiêu ki-lô-gam xi măng?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81000" y="3108325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1">
                <a:solidFill>
                  <a:schemeClr val="accent2"/>
                </a:solidFill>
                <a:latin typeface="Arial" charset="0"/>
              </a:rPr>
              <a:t>Tóm tắt: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152400" y="4481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838200" y="44053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152400" y="44053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838200" y="4481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1524000" y="44053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1524000" y="4481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2209800" y="44053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2209800" y="4481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2895600" y="44053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2895600" y="44815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3581400" y="4405313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Freeform 21"/>
          <p:cNvSpPr>
            <a:spLocks/>
          </p:cNvSpPr>
          <p:nvPr/>
        </p:nvSpPr>
        <p:spPr bwMode="auto">
          <a:xfrm>
            <a:off x="152400" y="4238625"/>
            <a:ext cx="685800" cy="228600"/>
          </a:xfrm>
          <a:custGeom>
            <a:avLst/>
            <a:gdLst>
              <a:gd name="T0" fmla="*/ 0 w 432"/>
              <a:gd name="T1" fmla="*/ 362902445 h 144"/>
              <a:gd name="T2" fmla="*/ 483870062 w 432"/>
              <a:gd name="T3" fmla="*/ 0 h 144"/>
              <a:gd name="T4" fmla="*/ 1088707589 w 432"/>
              <a:gd name="T5" fmla="*/ 362902445 h 144"/>
              <a:gd name="T6" fmla="*/ 0 60000 65536"/>
              <a:gd name="T7" fmla="*/ 0 60000 65536"/>
              <a:gd name="T8" fmla="*/ 0 60000 65536"/>
              <a:gd name="T9" fmla="*/ 0 w 432"/>
              <a:gd name="T10" fmla="*/ 0 h 144"/>
              <a:gd name="T11" fmla="*/ 432 w 432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144">
                <a:moveTo>
                  <a:pt x="0" y="144"/>
                </a:moveTo>
                <a:cubicBezTo>
                  <a:pt x="60" y="72"/>
                  <a:pt x="120" y="0"/>
                  <a:pt x="192" y="0"/>
                </a:cubicBezTo>
                <a:cubicBezTo>
                  <a:pt x="264" y="0"/>
                  <a:pt x="392" y="120"/>
                  <a:pt x="432" y="144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9238" name="Freeform 22"/>
          <p:cNvSpPr>
            <a:spLocks/>
          </p:cNvSpPr>
          <p:nvPr/>
        </p:nvSpPr>
        <p:spPr bwMode="auto">
          <a:xfrm>
            <a:off x="838200" y="4238625"/>
            <a:ext cx="2743200" cy="228600"/>
          </a:xfrm>
          <a:custGeom>
            <a:avLst/>
            <a:gdLst>
              <a:gd name="T0" fmla="*/ 0 w 1728"/>
              <a:gd name="T1" fmla="*/ 362902445 h 144"/>
              <a:gd name="T2" fmla="*/ 2056447713 w 1728"/>
              <a:gd name="T3" fmla="*/ 0 h 144"/>
              <a:gd name="T4" fmla="*/ 2147483647 w 1728"/>
              <a:gd name="T5" fmla="*/ 362902445 h 144"/>
              <a:gd name="T6" fmla="*/ 0 60000 65536"/>
              <a:gd name="T7" fmla="*/ 0 60000 65536"/>
              <a:gd name="T8" fmla="*/ 0 60000 65536"/>
              <a:gd name="T9" fmla="*/ 0 w 1728"/>
              <a:gd name="T10" fmla="*/ 0 h 144"/>
              <a:gd name="T11" fmla="*/ 1728 w 172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44">
                <a:moveTo>
                  <a:pt x="0" y="144"/>
                </a:moveTo>
                <a:cubicBezTo>
                  <a:pt x="264" y="72"/>
                  <a:pt x="528" y="0"/>
                  <a:pt x="816" y="0"/>
                </a:cubicBezTo>
                <a:cubicBezTo>
                  <a:pt x="1104" y="0"/>
                  <a:pt x="1576" y="112"/>
                  <a:pt x="1728" y="14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447800" y="4891088"/>
            <a:ext cx="1447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>
                <a:solidFill>
                  <a:srgbClr val="D60093"/>
                </a:solidFill>
                <a:latin typeface="Arial" charset="0"/>
              </a:rPr>
              <a:t>36 550kg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76200" y="387191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>
                <a:solidFill>
                  <a:srgbClr val="0000FF"/>
                </a:solidFill>
                <a:latin typeface="Arial" charset="0"/>
              </a:rPr>
              <a:t>  ? kg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752600" y="37338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>
                <a:solidFill>
                  <a:srgbClr val="FF0000"/>
                </a:solidFill>
                <a:latin typeface="Arial" charset="0"/>
              </a:rPr>
              <a:t>? kg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257800" y="28194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none">
                <a:solidFill>
                  <a:srgbClr val="990099"/>
                </a:solidFill>
                <a:latin typeface="Arial" charset="0"/>
              </a:rPr>
              <a:t>Bài giải:</a:t>
            </a:r>
          </a:p>
        </p:txBody>
      </p:sp>
      <p:sp>
        <p:nvSpPr>
          <p:cNvPr id="4119" name="Text Box 28"/>
          <p:cNvSpPr txBox="1">
            <a:spLocks noChangeArrowheads="1"/>
          </p:cNvSpPr>
          <p:nvPr/>
        </p:nvSpPr>
        <p:spPr bwMode="auto">
          <a:xfrm>
            <a:off x="3962400" y="3429000"/>
            <a:ext cx="457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u="none">
              <a:latin typeface="Arial" charset="0"/>
            </a:endParaRP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3810000" y="3352800"/>
            <a:ext cx="5181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none">
                <a:solidFill>
                  <a:srgbClr val="FF0000"/>
                </a:solidFill>
                <a:latin typeface="Arial" charset="0"/>
              </a:rPr>
              <a:t>Số ki-lô-gam xi măng cửa hàng đã bán đi là: 	36 550 : 5 = 7310 (kg)                        Số ki-lô-gam xi măng cửa hàng còn lại là:    	36 550 – 7310 = 29 240 (kg)            	Đáp số: 29 240 kg xi măng.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6019800" y="1539875"/>
            <a:ext cx="38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1            </a:t>
            </a:r>
            <a:r>
              <a:rPr lang="en-US" sz="2000" u="none">
                <a:solidFill>
                  <a:srgbClr val="FF0000"/>
                </a:solidFill>
                <a:latin typeface="Arial" charset="0"/>
              </a:rPr>
              <a:t>5</a:t>
            </a:r>
          </a:p>
        </p:txBody>
      </p:sp>
      <p:sp>
        <p:nvSpPr>
          <p:cNvPr id="9255" name="Freeform 39"/>
          <p:cNvSpPr>
            <a:spLocks/>
          </p:cNvSpPr>
          <p:nvPr/>
        </p:nvSpPr>
        <p:spPr bwMode="auto">
          <a:xfrm rot="10800000">
            <a:off x="838200" y="4557713"/>
            <a:ext cx="2743200" cy="228600"/>
          </a:xfrm>
          <a:custGeom>
            <a:avLst/>
            <a:gdLst>
              <a:gd name="T0" fmla="*/ 0 w 1728"/>
              <a:gd name="T1" fmla="*/ 362902445 h 144"/>
              <a:gd name="T2" fmla="*/ 2056447713 w 1728"/>
              <a:gd name="T3" fmla="*/ 0 h 144"/>
              <a:gd name="T4" fmla="*/ 2147483647 w 1728"/>
              <a:gd name="T5" fmla="*/ 362902445 h 144"/>
              <a:gd name="T6" fmla="*/ 0 60000 65536"/>
              <a:gd name="T7" fmla="*/ 0 60000 65536"/>
              <a:gd name="T8" fmla="*/ 0 60000 65536"/>
              <a:gd name="T9" fmla="*/ 0 w 1728"/>
              <a:gd name="T10" fmla="*/ 0 h 144"/>
              <a:gd name="T11" fmla="*/ 1728 w 172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44">
                <a:moveTo>
                  <a:pt x="0" y="144"/>
                </a:moveTo>
                <a:cubicBezTo>
                  <a:pt x="264" y="72"/>
                  <a:pt x="528" y="0"/>
                  <a:pt x="816" y="0"/>
                </a:cubicBezTo>
                <a:cubicBezTo>
                  <a:pt x="1104" y="0"/>
                  <a:pt x="1576" y="112"/>
                  <a:pt x="1728" y="144"/>
                </a:cubicBezTo>
              </a:path>
            </a:pathLst>
          </a:custGeom>
          <a:noFill/>
          <a:ln w="38100">
            <a:solidFill>
              <a:srgbClr val="990099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3733800" y="3352800"/>
            <a:ext cx="0" cy="2286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V="1">
            <a:off x="3733800" y="5562600"/>
            <a:ext cx="5410200" cy="63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  <p:bldP spid="9224" grpId="0"/>
      <p:bldP spid="9225" grpId="0"/>
      <p:bldP spid="9226" grpId="0" animBg="1"/>
      <p:bldP spid="9226" grpId="1" animBg="1"/>
      <p:bldP spid="9227" grpId="0" animBg="1"/>
      <p:bldP spid="9228" grpId="0" animBg="1"/>
      <p:bldP spid="9228" grpId="1" animBg="1"/>
      <p:bldP spid="9229" grpId="0" animBg="1"/>
      <p:bldP spid="9229" grpId="1" animBg="1"/>
      <p:bldP spid="9230" grpId="0" animBg="1"/>
      <p:bldP spid="9231" grpId="0" animBg="1"/>
      <p:bldP spid="9231" grpId="1" animBg="1"/>
      <p:bldP spid="9232" grpId="0" animBg="1"/>
      <p:bldP spid="9233" grpId="0" animBg="1"/>
      <p:bldP spid="9233" grpId="1" animBg="1"/>
      <p:bldP spid="9234" grpId="0" animBg="1"/>
      <p:bldP spid="9235" grpId="0" animBg="1"/>
      <p:bldP spid="9235" grpId="1" animBg="1"/>
      <p:bldP spid="9236" grpId="0" animBg="1"/>
      <p:bldP spid="9236" grpId="1" animBg="1"/>
      <p:bldP spid="9237" grpId="0" animBg="1"/>
      <p:bldP spid="9238" grpId="0" animBg="1"/>
      <p:bldP spid="9240" grpId="0"/>
      <p:bldP spid="9241" grpId="0"/>
      <p:bldP spid="9242" grpId="0"/>
      <p:bldP spid="9243" grpId="0"/>
      <p:bldP spid="9245" grpId="0"/>
      <p:bldP spid="9253" grpId="0"/>
      <p:bldP spid="9255" grpId="0" animBg="1"/>
      <p:bldP spid="9256" grpId="0" animBg="1"/>
      <p:bldP spid="92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 descr="Bouque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52600" y="10668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solidFill>
                  <a:srgbClr val="0000FF"/>
                </a:solidFill>
                <a:latin typeface="Arial" charset="0"/>
              </a:rPr>
              <a:t>Chia số có năm chữ số cho số có một chữ số.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914400" y="1752600"/>
            <a:ext cx="350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0000FF"/>
                </a:solidFill>
                <a:latin typeface="Arial" charset="0"/>
              </a:rPr>
              <a:t>3. Tính giá trị biểu thức: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914400" y="2270125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990099"/>
                </a:solidFill>
                <a:latin typeface="Arial" charset="0"/>
              </a:rPr>
              <a:t> 69218 – 26736 : 3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914400" y="41148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990099"/>
                </a:solidFill>
                <a:latin typeface="Arial" charset="0"/>
              </a:rPr>
              <a:t>30507 + 27876 : 3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876800" y="2209800"/>
            <a:ext cx="2514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990099"/>
                </a:solidFill>
                <a:latin typeface="Arial" charset="0"/>
              </a:rPr>
              <a:t>(35281 + 51645) : 2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876800" y="4098925"/>
            <a:ext cx="3505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990099"/>
                </a:solidFill>
                <a:latin typeface="Arial" charset="0"/>
              </a:rPr>
              <a:t>(45405 – 8221) : 4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914400" y="27432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69218 - 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133600" y="27432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8912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914400" y="3108325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60306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685800" y="44958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30507 +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1981200" y="44958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9292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685800" y="4860925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21215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4800600" y="27432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86926 :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019800" y="27432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2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4800600" y="3108325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43463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4724400" y="44958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37184 :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943600" y="44958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FF0000"/>
                </a:solidFill>
                <a:latin typeface="Arial" charset="0"/>
              </a:rPr>
              <a:t>4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4724400" y="4860925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u="none">
                <a:solidFill>
                  <a:srgbClr val="FF0000"/>
                </a:solidFill>
                <a:latin typeface="Arial" charset="0"/>
              </a:rPr>
              <a:t>= 9296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  <p:bldP spid="11274" grpId="0"/>
      <p:bldP spid="11275" grpId="0"/>
      <p:bldP spid="11276" grpId="0"/>
      <p:bldP spid="11277" grpId="0"/>
      <p:bldP spid="11282" grpId="0"/>
      <p:bldP spid="11283" grpId="0"/>
      <p:bldP spid="11284" grpId="0"/>
      <p:bldP spid="11285" grpId="0"/>
      <p:bldP spid="11286" grpId="0"/>
      <p:bldP spid="11287" grpId="0"/>
      <p:bldP spid="11288" grpId="0"/>
      <p:bldP spid="11289" grpId="0"/>
      <p:bldP spid="11290" grpId="0"/>
      <p:bldP spid="11291" grpId="0"/>
      <p:bldP spid="11292" grpId="0"/>
      <p:bldP spid="112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 descr="Bouque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752600" y="1066800"/>
            <a:ext cx="609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none">
                <a:solidFill>
                  <a:srgbClr val="0000FF"/>
                </a:solidFill>
                <a:latin typeface="Arial" charset="0"/>
              </a:rPr>
              <a:t>Chia số có năm chữ số cho số có một chữ số.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609600" y="1736725"/>
            <a:ext cx="556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u="none">
                <a:solidFill>
                  <a:srgbClr val="0000FF"/>
                </a:solidFill>
                <a:latin typeface="Arial" charset="0"/>
              </a:rPr>
              <a:t>4 Cho 8 hình tam giác, mỗi hình như hình sau: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886200" y="3505200"/>
            <a:ext cx="2438400" cy="1828800"/>
            <a:chOff x="2688" y="1920"/>
            <a:chExt cx="1536" cy="1152"/>
          </a:xfrm>
        </p:grpSpPr>
        <p:sp>
          <p:nvSpPr>
            <p:cNvPr id="6157" name="AutoShape 21"/>
            <p:cNvSpPr>
              <a:spLocks noChangeArrowheads="1"/>
            </p:cNvSpPr>
            <p:nvPr/>
          </p:nvSpPr>
          <p:spPr bwMode="auto">
            <a:xfrm rot="-2740443">
              <a:off x="3408" y="1920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58" name="AutoShape 22"/>
            <p:cNvSpPr>
              <a:spLocks noChangeArrowheads="1"/>
            </p:cNvSpPr>
            <p:nvPr/>
          </p:nvSpPr>
          <p:spPr bwMode="auto">
            <a:xfrm rot="8030791">
              <a:off x="3408" y="2592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59" name="AutoShape 23"/>
            <p:cNvSpPr>
              <a:spLocks noChangeArrowheads="1"/>
            </p:cNvSpPr>
            <p:nvPr/>
          </p:nvSpPr>
          <p:spPr bwMode="auto">
            <a:xfrm rot="2545009">
              <a:off x="3744" y="2256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60" name="AutoShape 24"/>
            <p:cNvSpPr>
              <a:spLocks noChangeArrowheads="1"/>
            </p:cNvSpPr>
            <p:nvPr/>
          </p:nvSpPr>
          <p:spPr bwMode="auto">
            <a:xfrm rot="10800000">
              <a:off x="2688" y="2496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61" name="AutoShape 25"/>
            <p:cNvSpPr>
              <a:spLocks noChangeArrowheads="1"/>
            </p:cNvSpPr>
            <p:nvPr/>
          </p:nvSpPr>
          <p:spPr bwMode="auto">
            <a:xfrm>
              <a:off x="3168" y="2016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62" name="AutoShape 26"/>
            <p:cNvSpPr>
              <a:spLocks noChangeArrowheads="1"/>
            </p:cNvSpPr>
            <p:nvPr/>
          </p:nvSpPr>
          <p:spPr bwMode="auto">
            <a:xfrm rot="-5400000">
              <a:off x="2688" y="2016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  <p:sp>
          <p:nvSpPr>
            <p:cNvPr id="6163" name="AutoShape 27"/>
            <p:cNvSpPr>
              <a:spLocks noChangeArrowheads="1"/>
            </p:cNvSpPr>
            <p:nvPr/>
          </p:nvSpPr>
          <p:spPr bwMode="auto">
            <a:xfrm rot="5400000">
              <a:off x="3168" y="2496"/>
              <a:ext cx="480" cy="480"/>
            </a:xfrm>
            <a:prstGeom prst="rtTriangl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charset="0"/>
              </a:endParaRPr>
            </a:p>
          </p:txBody>
        </p:sp>
      </p:grpSp>
      <p:sp>
        <p:nvSpPr>
          <p:cNvPr id="12316" name="AutoShape 28"/>
          <p:cNvSpPr>
            <a:spLocks noChangeArrowheads="1"/>
          </p:cNvSpPr>
          <p:nvPr/>
        </p:nvSpPr>
        <p:spPr bwMode="auto">
          <a:xfrm>
            <a:off x="2514600" y="2971800"/>
            <a:ext cx="762000" cy="762000"/>
          </a:xfrm>
          <a:prstGeom prst="rtTriangl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2317" name="Line 29"/>
          <p:cNvSpPr>
            <a:spLocks noChangeShapeType="1"/>
          </p:cNvSpPr>
          <p:nvPr/>
        </p:nvSpPr>
        <p:spPr bwMode="auto">
          <a:xfrm flipH="1">
            <a:off x="4648200" y="3886200"/>
            <a:ext cx="12954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19" name="Line 31"/>
          <p:cNvSpPr>
            <a:spLocks noChangeShapeType="1"/>
          </p:cNvSpPr>
          <p:nvPr/>
        </p:nvSpPr>
        <p:spPr bwMode="auto">
          <a:xfrm>
            <a:off x="4648200" y="3657600"/>
            <a:ext cx="0" cy="1524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0" name="Line 32"/>
          <p:cNvSpPr>
            <a:spLocks noChangeShapeType="1"/>
          </p:cNvSpPr>
          <p:nvPr/>
        </p:nvSpPr>
        <p:spPr bwMode="auto">
          <a:xfrm flipV="1">
            <a:off x="3886200" y="4419600"/>
            <a:ext cx="1524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1" name="Line 33"/>
          <p:cNvSpPr>
            <a:spLocks noChangeShapeType="1"/>
          </p:cNvSpPr>
          <p:nvPr/>
        </p:nvSpPr>
        <p:spPr bwMode="auto">
          <a:xfrm>
            <a:off x="4648200" y="3657600"/>
            <a:ext cx="13716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22" name="AutoShape 34"/>
          <p:cNvSpPr>
            <a:spLocks noChangeArrowheads="1"/>
          </p:cNvSpPr>
          <p:nvPr/>
        </p:nvSpPr>
        <p:spPr bwMode="auto">
          <a:xfrm>
            <a:off x="5943600" y="3886200"/>
            <a:ext cx="838200" cy="1066800"/>
          </a:xfrm>
          <a:prstGeom prst="rtTriangle">
            <a:avLst/>
          </a:prstGeom>
          <a:solidFill>
            <a:srgbClr val="0000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2324" name="Line 36"/>
          <p:cNvSpPr>
            <a:spLocks noChangeShapeType="1"/>
          </p:cNvSpPr>
          <p:nvPr/>
        </p:nvSpPr>
        <p:spPr bwMode="auto">
          <a:xfrm>
            <a:off x="5943600" y="3886200"/>
            <a:ext cx="0" cy="1066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/>
      <p:bldP spid="12306" grpId="0"/>
      <p:bldP spid="12316" grpId="0" animBg="1"/>
      <p:bldP spid="12317" grpId="0" animBg="1"/>
      <p:bldP spid="12319" grpId="0" animBg="1"/>
      <p:bldP spid="12320" grpId="0" animBg="1"/>
      <p:bldP spid="12321" grpId="0" animBg="1"/>
      <p:bldP spid="12322" grpId="0" animBg="1"/>
      <p:bldP spid="1232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396</Words>
  <Application>Microsoft Office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Administrator</cp:lastModifiedBy>
  <cp:revision>12</cp:revision>
  <dcterms:created xsi:type="dcterms:W3CDTF">1601-01-01T00:00:00Z</dcterms:created>
  <dcterms:modified xsi:type="dcterms:W3CDTF">2024-05-19T10:31:48Z</dcterms:modified>
</cp:coreProperties>
</file>